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6" r:id="rId3"/>
    <p:sldId id="259" r:id="rId4"/>
    <p:sldId id="264" r:id="rId5"/>
    <p:sldId id="260" r:id="rId6"/>
    <p:sldId id="261" r:id="rId7"/>
    <p:sldId id="263" r:id="rId8"/>
    <p:sldId id="268"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F4D9A3C-1348-47C1-BB3A-75E2D2F48957}">
          <p14:sldIdLst>
            <p14:sldId id="257"/>
            <p14:sldId id="266"/>
            <p14:sldId id="259"/>
            <p14:sldId id="264"/>
            <p14:sldId id="260"/>
            <p14:sldId id="261"/>
            <p14:sldId id="263"/>
            <p14:sldId id="268"/>
          </p14:sldIdLst>
        </p14:section>
        <p14:section name="Untitled Section" id="{BA596EAA-6E2A-4DF0-96D6-C2E7E3F3D5F9}">
          <p14:sldIdLst>
            <p14:sldId id="26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1" d="100"/>
          <a:sy n="81" d="100"/>
        </p:scale>
        <p:origin x="120" y="7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4F476B-CF64-41CB-A2F0-6FFF90364796}"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8F1EA-66AB-40A5-BF3B-70DE7C6EFE04}" type="slidenum">
              <a:rPr lang="en-US" smtClean="0"/>
              <a:t>‹#›</a:t>
            </a:fld>
            <a:endParaRPr lang="en-US"/>
          </a:p>
        </p:txBody>
      </p:sp>
    </p:spTree>
    <p:extLst>
      <p:ext uri="{BB962C8B-B14F-4D97-AF65-F5344CB8AC3E}">
        <p14:creationId xmlns:p14="http://schemas.microsoft.com/office/powerpoint/2010/main" val="606655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4F476B-CF64-41CB-A2F0-6FFF90364796}"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8F1EA-66AB-40A5-BF3B-70DE7C6EFE04}" type="slidenum">
              <a:rPr lang="en-US" smtClean="0"/>
              <a:t>‹#›</a:t>
            </a:fld>
            <a:endParaRPr lang="en-US"/>
          </a:p>
        </p:txBody>
      </p:sp>
    </p:spTree>
    <p:extLst>
      <p:ext uri="{BB962C8B-B14F-4D97-AF65-F5344CB8AC3E}">
        <p14:creationId xmlns:p14="http://schemas.microsoft.com/office/powerpoint/2010/main" val="3374612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4F476B-CF64-41CB-A2F0-6FFF90364796}"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8F1EA-66AB-40A5-BF3B-70DE7C6EFE04}" type="slidenum">
              <a:rPr lang="en-US" smtClean="0"/>
              <a:t>‹#›</a:t>
            </a:fld>
            <a:endParaRPr lang="en-US"/>
          </a:p>
        </p:txBody>
      </p:sp>
    </p:spTree>
    <p:extLst>
      <p:ext uri="{BB962C8B-B14F-4D97-AF65-F5344CB8AC3E}">
        <p14:creationId xmlns:p14="http://schemas.microsoft.com/office/powerpoint/2010/main" val="1916906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4F476B-CF64-41CB-A2F0-6FFF90364796}"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8F1EA-66AB-40A5-BF3B-70DE7C6EFE04}" type="slidenum">
              <a:rPr lang="en-US" smtClean="0"/>
              <a:t>‹#›</a:t>
            </a:fld>
            <a:endParaRPr lang="en-US"/>
          </a:p>
        </p:txBody>
      </p:sp>
    </p:spTree>
    <p:extLst>
      <p:ext uri="{BB962C8B-B14F-4D97-AF65-F5344CB8AC3E}">
        <p14:creationId xmlns:p14="http://schemas.microsoft.com/office/powerpoint/2010/main" val="4202767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4F476B-CF64-41CB-A2F0-6FFF90364796}"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8F1EA-66AB-40A5-BF3B-70DE7C6EFE04}" type="slidenum">
              <a:rPr lang="en-US" smtClean="0"/>
              <a:t>‹#›</a:t>
            </a:fld>
            <a:endParaRPr lang="en-US"/>
          </a:p>
        </p:txBody>
      </p:sp>
    </p:spTree>
    <p:extLst>
      <p:ext uri="{BB962C8B-B14F-4D97-AF65-F5344CB8AC3E}">
        <p14:creationId xmlns:p14="http://schemas.microsoft.com/office/powerpoint/2010/main" val="1721567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4F476B-CF64-41CB-A2F0-6FFF90364796}" type="datetimeFigureOut">
              <a:rPr lang="en-US" smtClean="0"/>
              <a:t>8/14/2015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68F1EA-66AB-40A5-BF3B-70DE7C6EFE04}" type="slidenum">
              <a:rPr lang="en-US" smtClean="0"/>
              <a:t>‹#›</a:t>
            </a:fld>
            <a:endParaRPr lang="en-US"/>
          </a:p>
        </p:txBody>
      </p:sp>
    </p:spTree>
    <p:extLst>
      <p:ext uri="{BB962C8B-B14F-4D97-AF65-F5344CB8AC3E}">
        <p14:creationId xmlns:p14="http://schemas.microsoft.com/office/powerpoint/2010/main" val="163788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4F476B-CF64-41CB-A2F0-6FFF90364796}" type="datetimeFigureOut">
              <a:rPr lang="en-US" smtClean="0"/>
              <a:t>8/14/2015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68F1EA-66AB-40A5-BF3B-70DE7C6EFE04}" type="slidenum">
              <a:rPr lang="en-US" smtClean="0"/>
              <a:t>‹#›</a:t>
            </a:fld>
            <a:endParaRPr lang="en-US"/>
          </a:p>
        </p:txBody>
      </p:sp>
    </p:spTree>
    <p:extLst>
      <p:ext uri="{BB962C8B-B14F-4D97-AF65-F5344CB8AC3E}">
        <p14:creationId xmlns:p14="http://schemas.microsoft.com/office/powerpoint/2010/main" val="877909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34F476B-CF64-41CB-A2F0-6FFF90364796}" type="datetimeFigureOut">
              <a:rPr lang="en-US" smtClean="0"/>
              <a:t>8/14/2015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68F1EA-66AB-40A5-BF3B-70DE7C6EFE04}" type="slidenum">
              <a:rPr lang="en-US" smtClean="0"/>
              <a:t>‹#›</a:t>
            </a:fld>
            <a:endParaRPr lang="en-US"/>
          </a:p>
        </p:txBody>
      </p:sp>
    </p:spTree>
    <p:extLst>
      <p:ext uri="{BB962C8B-B14F-4D97-AF65-F5344CB8AC3E}">
        <p14:creationId xmlns:p14="http://schemas.microsoft.com/office/powerpoint/2010/main" val="2203550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4F476B-CF64-41CB-A2F0-6FFF90364796}" type="datetimeFigureOut">
              <a:rPr lang="en-US" smtClean="0"/>
              <a:t>8/14/2015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68F1EA-66AB-40A5-BF3B-70DE7C6EFE04}" type="slidenum">
              <a:rPr lang="en-US" smtClean="0"/>
              <a:t>‹#›</a:t>
            </a:fld>
            <a:endParaRPr lang="en-US"/>
          </a:p>
        </p:txBody>
      </p:sp>
    </p:spTree>
    <p:extLst>
      <p:ext uri="{BB962C8B-B14F-4D97-AF65-F5344CB8AC3E}">
        <p14:creationId xmlns:p14="http://schemas.microsoft.com/office/powerpoint/2010/main" val="3176878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4F476B-CF64-41CB-A2F0-6FFF90364796}" type="datetimeFigureOut">
              <a:rPr lang="en-US" smtClean="0"/>
              <a:t>8/14/2015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68F1EA-66AB-40A5-BF3B-70DE7C6EFE04}" type="slidenum">
              <a:rPr lang="en-US" smtClean="0"/>
              <a:t>‹#›</a:t>
            </a:fld>
            <a:endParaRPr lang="en-US"/>
          </a:p>
        </p:txBody>
      </p:sp>
    </p:spTree>
    <p:extLst>
      <p:ext uri="{BB962C8B-B14F-4D97-AF65-F5344CB8AC3E}">
        <p14:creationId xmlns:p14="http://schemas.microsoft.com/office/powerpoint/2010/main" val="638443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4F476B-CF64-41CB-A2F0-6FFF90364796}" type="datetimeFigureOut">
              <a:rPr lang="en-US" smtClean="0"/>
              <a:t>8/14/2015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68F1EA-66AB-40A5-BF3B-70DE7C6EFE04}" type="slidenum">
              <a:rPr lang="en-US" smtClean="0"/>
              <a:t>‹#›</a:t>
            </a:fld>
            <a:endParaRPr lang="en-US"/>
          </a:p>
        </p:txBody>
      </p:sp>
    </p:spTree>
    <p:extLst>
      <p:ext uri="{BB962C8B-B14F-4D97-AF65-F5344CB8AC3E}">
        <p14:creationId xmlns:p14="http://schemas.microsoft.com/office/powerpoint/2010/main" val="1230840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4F476B-CF64-41CB-A2F0-6FFF90364796}" type="datetimeFigureOut">
              <a:rPr lang="en-US" smtClean="0"/>
              <a:t>8/14/2015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68F1EA-66AB-40A5-BF3B-70DE7C6EFE04}" type="slidenum">
              <a:rPr lang="en-US" smtClean="0"/>
              <a:t>‹#›</a:t>
            </a:fld>
            <a:endParaRPr lang="en-US"/>
          </a:p>
        </p:txBody>
      </p:sp>
    </p:spTree>
    <p:extLst>
      <p:ext uri="{BB962C8B-B14F-4D97-AF65-F5344CB8AC3E}">
        <p14:creationId xmlns:p14="http://schemas.microsoft.com/office/powerpoint/2010/main" val="331567841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8" Type="http://schemas.openxmlformats.org/officeDocument/2006/relationships/hyperlink" Target="https://www.google.com/search?safe=strict&amp;espv=2&amp;biw=1600&amp;bih=775&amp;q=define+obligation&amp;sa=X&amp;ei=lzNmVaOnCMLjoASExoPgCw&amp;ved=0CDEQ_SowAA" TargetMode="External"/><Relationship Id="rId13" Type="http://schemas.openxmlformats.org/officeDocument/2006/relationships/image" Target="../media/image3.png"/><Relationship Id="rId3" Type="http://schemas.openxmlformats.org/officeDocument/2006/relationships/hyperlink" Target="https://www.google.com/search?safe=strict&amp;espv=2&amp;biw=1600&amp;bih=775&amp;q=define+devotion&amp;sa=X&amp;ei=lzNmVaOnCMLjoASExoPgCw&amp;ved=0CCAQ_SowAA" TargetMode="External"/><Relationship Id="rId7" Type="http://schemas.openxmlformats.org/officeDocument/2006/relationships/hyperlink" Target="https://www.google.com/search?safe=strict&amp;espv=2&amp;biw=1600&amp;bih=775&amp;q=define+responsibility&amp;sa=X&amp;ei=lzNmVaOnCMLjoASExoPgCw&amp;ved=0CDAQ_SowAA" TargetMode="External"/><Relationship Id="rId12" Type="http://schemas.openxmlformats.org/officeDocument/2006/relationships/image" Target="../media/image2.png"/><Relationship Id="rId2" Type="http://schemas.openxmlformats.org/officeDocument/2006/relationships/hyperlink" Target="https://www.google.com/search?safe=strict&amp;espv=2&amp;biw=1600&amp;bih=775&amp;q=define+dedication&amp;sa=X&amp;ei=lzNmVaOnCMLjoASExoPgCw&amp;ved=0CB8Q_SowAA" TargetMode="External"/><Relationship Id="rId1" Type="http://schemas.openxmlformats.org/officeDocument/2006/relationships/slideLayout" Target="../slideLayouts/slideLayout2.xml"/><Relationship Id="rId6" Type="http://schemas.openxmlformats.org/officeDocument/2006/relationships/hyperlink" Target="https://www.google.com/search?safe=strict&amp;espv=2&amp;biw=1600&amp;bih=775&amp;q=define+faithfulness&amp;sa=X&amp;ei=lzNmVaOnCMLjoASExoPgCw&amp;ved=0CCMQ_SowAA" TargetMode="External"/><Relationship Id="rId11" Type="http://schemas.openxmlformats.org/officeDocument/2006/relationships/hyperlink" Target="https://www.google.com/search?safe=strict&amp;espv=2&amp;biw=1600&amp;bih=775&amp;q=define+liability&amp;sa=X&amp;ei=lzNmVaOnCMLjoASExoPgCw&amp;ved=0CDQQ_SowAA" TargetMode="External"/><Relationship Id="rId5" Type="http://schemas.openxmlformats.org/officeDocument/2006/relationships/hyperlink" Target="https://www.google.com/search?safe=strict&amp;espv=2&amp;biw=1600&amp;bih=775&amp;q=define+loyalty&amp;sa=X&amp;ei=lzNmVaOnCMLjoASExoPgCw&amp;ved=0CCIQ_SowAA" TargetMode="External"/><Relationship Id="rId10" Type="http://schemas.openxmlformats.org/officeDocument/2006/relationships/hyperlink" Target="https://www.google.com/search?safe=strict&amp;espv=2&amp;biw=1600&amp;bih=775&amp;q=define+tie&amp;sa=X&amp;ei=lzNmVaOnCMLjoASExoPgCw&amp;ved=0CDMQ_SowAA" TargetMode="External"/><Relationship Id="rId4" Type="http://schemas.openxmlformats.org/officeDocument/2006/relationships/hyperlink" Target="https://www.google.com/search?safe=strict&amp;espv=2&amp;biw=1600&amp;bih=775&amp;q=define+allegiance&amp;sa=X&amp;ei=lzNmVaOnCMLjoASExoPgCw&amp;ved=0CCEQ_SowAA" TargetMode="External"/><Relationship Id="rId9" Type="http://schemas.openxmlformats.org/officeDocument/2006/relationships/hyperlink" Target="https://www.google.com/search?safe=strict&amp;espv=2&amp;biw=1600&amp;bih=775&amp;q=define+duty&amp;sa=X&amp;ei=lzNmVaOnCMLjoASExoPgCw&amp;ved=0CDIQ_SowA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mailto:Kimberly.Campbell@wylieisd.net" TargetMode="External"/><Relationship Id="rId2" Type="http://schemas.openxmlformats.org/officeDocument/2006/relationships/hyperlink" Target="mailto:Brad.Scoggin@wylieisd.net"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2015 Goal:  Win the Class 5A State Championship!</a:t>
            </a:r>
            <a:endParaRPr lang="en-US" b="1" i="1" dirty="0"/>
          </a:p>
        </p:txBody>
      </p:sp>
      <p:pic>
        <p:nvPicPr>
          <p:cNvPr id="4" name="Content Placeholder 3" descr="https://pbs.twimg.com/profile_images/1884600355/pirate_flag_1_revised.jpg"/>
          <p:cNvPicPr>
            <a:picLocks noGrp="1"/>
          </p:cNvPicPr>
          <p:nvPr>
            <p:ph type="pic" idx="1"/>
          </p:nvPr>
        </p:nvPicPr>
        <p:blipFill>
          <a:blip r:embed="rId2">
            <a:extLst>
              <a:ext uri="{28A0092B-C50C-407E-A947-70E740481C1C}">
                <a14:useLocalDpi xmlns:a14="http://schemas.microsoft.com/office/drawing/2010/main" val="0"/>
              </a:ext>
            </a:extLst>
          </a:blip>
          <a:srcRect l="7738" r="7738"/>
          <a:stretch>
            <a:fillRect/>
          </a:stretch>
        </p:blipFill>
        <p:spPr bwMode="auto">
          <a:prstGeom prst="rect">
            <a:avLst/>
          </a:prstGeom>
          <a:noFill/>
          <a:ln>
            <a:noFill/>
          </a:ln>
        </p:spPr>
      </p:pic>
      <p:sp>
        <p:nvSpPr>
          <p:cNvPr id="6" name="Text Placeholder 5"/>
          <p:cNvSpPr>
            <a:spLocks noGrp="1"/>
          </p:cNvSpPr>
          <p:nvPr>
            <p:ph type="body" sz="half" idx="2"/>
          </p:nvPr>
        </p:nvSpPr>
        <p:spPr/>
        <p:txBody>
          <a:bodyPr>
            <a:noAutofit/>
          </a:bodyPr>
          <a:lstStyle/>
          <a:p>
            <a:r>
              <a:rPr lang="en-US" sz="2000" dirty="0" smtClean="0"/>
              <a:t>You must make a complete commitment to all the aspects of being an elite cross country runner; mental aspects, physical aspects, nutritional aspects, and you must be a great and hard-working teammate.  It will take all of us to reach the goal that has been set for us.  It is attainable, but it will not be easy!  It will be the hardest thing you have ever done…………..do it Right, do it Together, and Believe it can be done, and things will always work out for the best.  </a:t>
            </a:r>
          </a:p>
          <a:p>
            <a:r>
              <a:rPr lang="en-US" sz="2000" dirty="0" smtClean="0"/>
              <a:t>AHMO CC</a:t>
            </a:r>
            <a:endParaRPr lang="en-US" sz="2000" dirty="0"/>
          </a:p>
        </p:txBody>
      </p:sp>
    </p:spTree>
    <p:extLst>
      <p:ext uri="{BB962C8B-B14F-4D97-AF65-F5344CB8AC3E}">
        <p14:creationId xmlns:p14="http://schemas.microsoft.com/office/powerpoint/2010/main" val="1098061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p:txBody>
          <a:bodyPr/>
          <a:lstStyle/>
          <a:p>
            <a:r>
              <a:rPr lang="en-US" dirty="0" smtClean="0"/>
              <a:t>Commitment by Definition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20627827"/>
              </p:ext>
            </p:extLst>
          </p:nvPr>
        </p:nvGraphicFramePr>
        <p:xfrm>
          <a:off x="838200" y="1825625"/>
          <a:ext cx="10515600" cy="762000"/>
        </p:xfrm>
        <a:graphic>
          <a:graphicData uri="http://schemas.openxmlformats.org/drawingml/2006/table">
            <a:tbl>
              <a:tblPr/>
              <a:tblGrid>
                <a:gridCol w="4323290"/>
                <a:gridCol w="6192310"/>
              </a:tblGrid>
              <a:tr h="0">
                <a:tc>
                  <a:txBody>
                    <a:bodyPr/>
                    <a:lstStyle/>
                    <a:p>
                      <a:pPr fontAlgn="t"/>
                      <a:r>
                        <a:rPr lang="en-US" sz="4400" i="1" dirty="0">
                          <a:effectLst/>
                        </a:rPr>
                        <a:t>synonyms:</a:t>
                      </a:r>
                    </a:p>
                  </a:txBody>
                  <a:tcPr marR="28575">
                    <a:lnL>
                      <a:noFill/>
                    </a:lnL>
                    <a:lnR>
                      <a:noFill/>
                    </a:lnR>
                    <a:lnT>
                      <a:noFill/>
                    </a:lnT>
                    <a:lnB>
                      <a:noFill/>
                    </a:lnB>
                  </a:tcPr>
                </a:tc>
                <a:tc>
                  <a:txBody>
                    <a:bodyPr/>
                    <a:lstStyle/>
                    <a:p>
                      <a:r>
                        <a:rPr lang="en-US" sz="2000" u="none" strike="noStrike" dirty="0">
                          <a:solidFill>
                            <a:srgbClr val="660099"/>
                          </a:solidFill>
                          <a:effectLst/>
                          <a:hlinkClick r:id="rId2"/>
                        </a:rPr>
                        <a:t>dedication</a:t>
                      </a:r>
                      <a:r>
                        <a:rPr lang="en-US" sz="2000" dirty="0">
                          <a:effectLst/>
                        </a:rPr>
                        <a:t>, </a:t>
                      </a:r>
                      <a:r>
                        <a:rPr lang="en-US" sz="2000" u="none" strike="noStrike" dirty="0">
                          <a:solidFill>
                            <a:srgbClr val="660099"/>
                          </a:solidFill>
                          <a:effectLst/>
                          <a:hlinkClick r:id="rId3"/>
                        </a:rPr>
                        <a:t>devotion</a:t>
                      </a:r>
                      <a:r>
                        <a:rPr lang="en-US" sz="2000" dirty="0">
                          <a:effectLst/>
                        </a:rPr>
                        <a:t>, </a:t>
                      </a:r>
                      <a:r>
                        <a:rPr lang="en-US" sz="2000" u="none" strike="noStrike" dirty="0">
                          <a:solidFill>
                            <a:srgbClr val="660099"/>
                          </a:solidFill>
                          <a:effectLst/>
                          <a:hlinkClick r:id="rId4"/>
                        </a:rPr>
                        <a:t>allegiance</a:t>
                      </a:r>
                      <a:r>
                        <a:rPr lang="en-US" sz="2000" dirty="0">
                          <a:effectLst/>
                        </a:rPr>
                        <a:t>, </a:t>
                      </a:r>
                      <a:r>
                        <a:rPr lang="en-US" sz="2000" u="none" strike="noStrike" dirty="0">
                          <a:solidFill>
                            <a:srgbClr val="660099"/>
                          </a:solidFill>
                          <a:effectLst/>
                          <a:hlinkClick r:id="rId5"/>
                        </a:rPr>
                        <a:t>loyalty</a:t>
                      </a:r>
                      <a:r>
                        <a:rPr lang="en-US" sz="2000" dirty="0">
                          <a:effectLst/>
                        </a:rPr>
                        <a:t>, </a:t>
                      </a:r>
                      <a:r>
                        <a:rPr lang="en-US" sz="2000" u="none" strike="noStrike" dirty="0" smtClean="0">
                          <a:solidFill>
                            <a:srgbClr val="660099"/>
                          </a:solidFill>
                          <a:effectLst/>
                          <a:hlinkClick r:id="rId6"/>
                        </a:rPr>
                        <a:t>faithfulness</a:t>
                      </a:r>
                      <a:endParaRPr lang="en-US" sz="2000" dirty="0">
                        <a:solidFill>
                          <a:srgbClr val="878787"/>
                        </a:solidFill>
                        <a:effectLst/>
                      </a:endParaRPr>
                    </a:p>
                  </a:txBody>
                  <a:tcPr anchor="ctr">
                    <a:lnL>
                      <a:noFill/>
                    </a:lnL>
                    <a:lnR>
                      <a:noFill/>
                    </a:lnR>
                    <a:lnT>
                      <a:noFill/>
                    </a:lnT>
                    <a:lnB>
                      <a:noFill/>
                    </a:lnB>
                  </a:tcPr>
                </a:tc>
              </a:tr>
            </a:tbl>
          </a:graphicData>
        </a:graphic>
      </p:graphicFrame>
      <p:graphicFrame>
        <p:nvGraphicFramePr>
          <p:cNvPr id="6" name="Table 5"/>
          <p:cNvGraphicFramePr>
            <a:graphicFrameLocks noGrp="1"/>
          </p:cNvGraphicFramePr>
          <p:nvPr/>
        </p:nvGraphicFramePr>
        <p:xfrm>
          <a:off x="838200" y="3818414"/>
          <a:ext cx="10515600" cy="365760"/>
        </p:xfrm>
        <a:graphic>
          <a:graphicData uri="http://schemas.openxmlformats.org/drawingml/2006/table">
            <a:tbl>
              <a:tblPr/>
              <a:tblGrid>
                <a:gridCol w="4323290"/>
                <a:gridCol w="6192310"/>
              </a:tblGrid>
              <a:tr h="0">
                <a:tc>
                  <a:txBody>
                    <a:bodyPr/>
                    <a:lstStyle/>
                    <a:p>
                      <a:pPr fontAlgn="t"/>
                      <a:endParaRPr lang="en-US" i="1">
                        <a:effectLst/>
                      </a:endParaRPr>
                    </a:p>
                  </a:txBody>
                  <a:tcPr marR="28575">
                    <a:lnL>
                      <a:noFill/>
                    </a:lnL>
                    <a:lnR>
                      <a:noFill/>
                    </a:lnR>
                    <a:lnT>
                      <a:noFill/>
                    </a:lnT>
                    <a:lnB>
                      <a:noFill/>
                    </a:lnB>
                  </a:tcPr>
                </a:tc>
                <a:tc>
                  <a:txBody>
                    <a:bodyPr/>
                    <a:lstStyle/>
                    <a:p>
                      <a:endParaRPr lang="en-US">
                        <a:solidFill>
                          <a:srgbClr val="1122CC"/>
                        </a:solidFill>
                        <a:effectLst/>
                      </a:endParaRPr>
                    </a:p>
                  </a:txBody>
                  <a:tcPr anchor="ctr">
                    <a:lnL>
                      <a:noFill/>
                    </a:lnL>
                    <a:lnR>
                      <a:noFill/>
                    </a:lnR>
                    <a:lnT>
                      <a:noFill/>
                    </a:lnT>
                    <a:lnB>
                      <a:noFill/>
                    </a:lnB>
                  </a:tcPr>
                </a:tc>
              </a:tr>
            </a:tbl>
          </a:graphicData>
        </a:graphic>
      </p:graphicFrame>
      <p:graphicFrame>
        <p:nvGraphicFramePr>
          <p:cNvPr id="7" name="Table 6"/>
          <p:cNvGraphicFramePr>
            <a:graphicFrameLocks noGrp="1"/>
          </p:cNvGraphicFramePr>
          <p:nvPr/>
        </p:nvGraphicFramePr>
        <p:xfrm>
          <a:off x="838200" y="3818414"/>
          <a:ext cx="10515600" cy="365760"/>
        </p:xfrm>
        <a:graphic>
          <a:graphicData uri="http://schemas.openxmlformats.org/drawingml/2006/table">
            <a:tbl>
              <a:tblPr/>
              <a:tblGrid>
                <a:gridCol w="4323290"/>
                <a:gridCol w="6192310"/>
              </a:tblGrid>
              <a:tr h="0">
                <a:tc>
                  <a:txBody>
                    <a:bodyPr/>
                    <a:lstStyle/>
                    <a:p>
                      <a:pPr fontAlgn="t"/>
                      <a:r>
                        <a:rPr lang="en-US" i="1" dirty="0" smtClean="0">
                          <a:effectLst/>
                        </a:rPr>
                        <a:t>synonyms:</a:t>
                      </a:r>
                      <a:endParaRPr lang="en-US" i="1" dirty="0">
                        <a:effectLst/>
                      </a:endParaRPr>
                    </a:p>
                  </a:txBody>
                  <a:tcPr marR="28575">
                    <a:lnL>
                      <a:noFill/>
                    </a:lnL>
                    <a:lnR>
                      <a:noFill/>
                    </a:lnR>
                    <a:lnT>
                      <a:noFill/>
                    </a:lnT>
                    <a:lnB>
                      <a:noFill/>
                    </a:lnB>
                  </a:tcPr>
                </a:tc>
                <a:tc>
                  <a:txBody>
                    <a:bodyPr/>
                    <a:lstStyle/>
                    <a:p>
                      <a:r>
                        <a:rPr lang="en-US" u="none" strike="noStrike" dirty="0" smtClean="0">
                          <a:solidFill>
                            <a:srgbClr val="660099"/>
                          </a:solidFill>
                          <a:effectLst/>
                          <a:hlinkClick r:id="rId7"/>
                        </a:rPr>
                        <a:t>responsibility</a:t>
                      </a:r>
                      <a:r>
                        <a:rPr lang="en-US" dirty="0" smtClean="0">
                          <a:effectLst/>
                        </a:rPr>
                        <a:t>, </a:t>
                      </a:r>
                      <a:r>
                        <a:rPr lang="en-US" u="none" strike="noStrike" dirty="0" smtClean="0">
                          <a:solidFill>
                            <a:srgbClr val="660099"/>
                          </a:solidFill>
                          <a:effectLst/>
                          <a:hlinkClick r:id="rId8"/>
                        </a:rPr>
                        <a:t>obligation</a:t>
                      </a:r>
                      <a:r>
                        <a:rPr lang="en-US" dirty="0" smtClean="0">
                          <a:effectLst/>
                        </a:rPr>
                        <a:t>, </a:t>
                      </a:r>
                      <a:r>
                        <a:rPr lang="en-US" u="none" strike="noStrike" dirty="0" smtClean="0">
                          <a:solidFill>
                            <a:srgbClr val="660099"/>
                          </a:solidFill>
                          <a:effectLst/>
                          <a:hlinkClick r:id="rId9"/>
                        </a:rPr>
                        <a:t>duty</a:t>
                      </a:r>
                      <a:r>
                        <a:rPr lang="en-US" dirty="0" smtClean="0">
                          <a:effectLst/>
                        </a:rPr>
                        <a:t>, </a:t>
                      </a:r>
                      <a:r>
                        <a:rPr lang="en-US" u="none" strike="noStrike" dirty="0" smtClean="0">
                          <a:solidFill>
                            <a:srgbClr val="660099"/>
                          </a:solidFill>
                          <a:effectLst/>
                          <a:hlinkClick r:id="rId10"/>
                        </a:rPr>
                        <a:t>tie</a:t>
                      </a:r>
                      <a:r>
                        <a:rPr lang="en-US" dirty="0" smtClean="0">
                          <a:effectLst/>
                        </a:rPr>
                        <a:t>, </a:t>
                      </a:r>
                      <a:r>
                        <a:rPr lang="en-US" u="none" strike="noStrike" dirty="0" smtClean="0">
                          <a:solidFill>
                            <a:srgbClr val="660099"/>
                          </a:solidFill>
                          <a:effectLst/>
                          <a:hlinkClick r:id="rId11"/>
                        </a:rPr>
                        <a:t>liability</a:t>
                      </a:r>
                      <a:r>
                        <a:rPr lang="en-US" dirty="0" smtClean="0">
                          <a:effectLst/>
                        </a:rPr>
                        <a:t>; </a:t>
                      </a:r>
                      <a:endParaRPr lang="en-US" dirty="0">
                        <a:effectLst/>
                      </a:endParaRPr>
                    </a:p>
                  </a:txBody>
                  <a:tcPr anchor="ctr">
                    <a:lnL>
                      <a:noFill/>
                    </a:lnL>
                    <a:lnR>
                      <a:noFill/>
                    </a:lnR>
                    <a:lnT>
                      <a:noFill/>
                    </a:lnT>
                    <a:lnB>
                      <a:noFill/>
                    </a:lnB>
                  </a:tcPr>
                </a:tc>
              </a:tr>
            </a:tbl>
          </a:graphicData>
        </a:graphic>
      </p:graphicFrame>
      <p:sp>
        <p:nvSpPr>
          <p:cNvPr id="8" name="Rectangle 1"/>
          <p:cNvSpPr>
            <a:spLocks noChangeArrowheads="1"/>
          </p:cNvSpPr>
          <p:nvPr/>
        </p:nvSpPr>
        <p:spPr bwMode="auto">
          <a:xfrm>
            <a:off x="353291" y="2739488"/>
            <a:ext cx="11284527" cy="33547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800" b="1" i="0" u="none" strike="noStrike" cap="none" normalizeH="0" baseline="0" dirty="0" smtClean="0">
                <a:ln>
                  <a:noFill/>
                </a:ln>
                <a:solidFill>
                  <a:srgbClr val="222222"/>
                </a:solidFill>
                <a:effectLst/>
                <a:cs typeface="Arial" panose="020B0604020202020204" pitchFamily="34" charset="0"/>
              </a:rPr>
              <a:t>com·mit·ment</a:t>
            </a:r>
            <a:endParaRPr kumimoji="0" lang="en-US" altLang="en-US" sz="48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smtClean="0">
              <a:ln>
                <a:noFill/>
              </a:ln>
              <a:solidFill>
                <a:srgbClr val="222222"/>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1" u="none" strike="noStrike" cap="none" normalizeH="0" baseline="0" dirty="0" smtClean="0">
                <a:ln>
                  <a:noFill/>
                </a:ln>
                <a:solidFill>
                  <a:srgbClr val="222222"/>
                </a:solidFill>
                <a:effectLst/>
                <a:cs typeface="Arial" panose="020B0604020202020204" pitchFamily="34" charset="0"/>
              </a:rPr>
              <a:t>noun</a:t>
            </a:r>
            <a:endParaRPr kumimoji="0" lang="en-US" altLang="en-US" sz="3200" b="0" i="0" u="none" strike="noStrike" cap="none" normalizeH="0" baseline="0" dirty="0" smtClean="0">
              <a:ln>
                <a:noFill/>
              </a:ln>
              <a:solidFill>
                <a:srgbClr val="222222"/>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3200" b="1" i="0" u="none" strike="noStrike" cap="none" normalizeH="0" baseline="0" dirty="0" smtClean="0">
                <a:ln>
                  <a:noFill/>
                </a:ln>
                <a:solidFill>
                  <a:srgbClr val="222222"/>
                </a:solidFill>
                <a:effectLst/>
                <a:cs typeface="Arial" panose="020B0604020202020204" pitchFamily="34" charset="0"/>
              </a:rPr>
              <a:t>1</a:t>
            </a:r>
            <a:r>
              <a:rPr kumimoji="0" lang="en-US" altLang="en-US" sz="3200" b="0" i="0" u="none" strike="noStrike" cap="none" normalizeH="0" baseline="0" dirty="0" smtClean="0">
                <a:ln>
                  <a:noFill/>
                </a:ln>
                <a:solidFill>
                  <a:srgbClr val="222222"/>
                </a:solidFill>
                <a:effectLst/>
                <a:cs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rgbClr val="222222"/>
                </a:solidFill>
                <a:effectLst/>
                <a:cs typeface="Arial" panose="020B0604020202020204" pitchFamily="34" charset="0"/>
              </a:rPr>
              <a:t>the state</a:t>
            </a:r>
            <a:r>
              <a:rPr kumimoji="0" lang="en-US" altLang="en-US" sz="3200" b="0" i="0" u="none" strike="noStrike" cap="none" normalizeH="0" dirty="0" smtClean="0">
                <a:ln>
                  <a:noFill/>
                </a:ln>
                <a:solidFill>
                  <a:srgbClr val="222222"/>
                </a:solidFill>
                <a:effectLst/>
                <a:cs typeface="Arial" panose="020B0604020202020204" pitchFamily="34" charset="0"/>
              </a:rPr>
              <a:t> </a:t>
            </a:r>
            <a:r>
              <a:rPr kumimoji="0" lang="en-US" altLang="en-US" sz="3200" b="0" i="0" u="none" strike="noStrike" cap="none" normalizeH="0" baseline="0" dirty="0" smtClean="0">
                <a:ln>
                  <a:noFill/>
                </a:ln>
                <a:solidFill>
                  <a:srgbClr val="222222"/>
                </a:solidFill>
                <a:effectLst/>
                <a:cs typeface="Arial" panose="020B0604020202020204" pitchFamily="34" charset="0"/>
              </a:rPr>
              <a:t>of being </a:t>
            </a:r>
            <a:r>
              <a:rPr kumimoji="0" lang="en-US" altLang="en-US" sz="3200" b="0" i="1" u="sng" strike="noStrike" cap="none" normalizeH="0" baseline="0" dirty="0" smtClean="0">
                <a:ln>
                  <a:noFill/>
                </a:ln>
                <a:solidFill>
                  <a:srgbClr val="222222"/>
                </a:solidFill>
                <a:effectLst/>
                <a:cs typeface="Arial" panose="020B0604020202020204" pitchFamily="34" charset="0"/>
              </a:rPr>
              <a:t>dedicated to a cause</a:t>
            </a:r>
            <a:r>
              <a:rPr kumimoji="0" lang="en-US" altLang="en-US" sz="3200" b="0" i="0" u="none" strike="noStrike" cap="none" normalizeH="0" baseline="0" dirty="0" smtClean="0">
                <a:ln>
                  <a:noFill/>
                </a:ln>
                <a:solidFill>
                  <a:srgbClr val="222222"/>
                </a:solidFill>
                <a:effectLst/>
                <a:cs typeface="Arial" panose="020B0604020202020204" pitchFamily="34" charset="0"/>
              </a:rPr>
              <a:t>, activity, etc.</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What is the </a:t>
            </a:r>
            <a:r>
              <a:rPr kumimoji="0" lang="en-US" altLang="en-US" sz="1800" b="0" i="0" u="sng" strike="noStrike" cap="none" normalizeH="0" baseline="0" dirty="0" smtClean="0">
                <a:ln>
                  <a:noFill/>
                </a:ln>
                <a:solidFill>
                  <a:srgbClr val="222222"/>
                </a:solidFill>
                <a:effectLst/>
                <a:latin typeface="Arial" panose="020B0604020202020204" pitchFamily="34" charset="0"/>
                <a:cs typeface="Arial" panose="020B0604020202020204" pitchFamily="34" charset="0"/>
              </a:rPr>
              <a:t>CAUSE</a:t>
            </a:r>
            <a:r>
              <a:rPr kumimoji="0" lang="en-US" altLang="en-US" sz="18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a:t>
            </a:r>
            <a:r>
              <a:rPr kumimoji="0" lang="en-US" altLang="en-US" sz="2400" b="1" i="1"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WINNING THE STATE CHAMPIONSHIP!!!!!!!!!!!!!!!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9" name="Picture 8" descr="https://encrypted-tbn0.gstatic.com/images?q=tbn:ANd9GcQ1CgdNoT62K4AlQabzGiExGplrgco6-7zOSmy-BTs7F96YBEvl"/>
          <p:cNvPicPr/>
          <p:nvPr/>
        </p:nvPicPr>
        <p:blipFill>
          <a:blip r:embed="rId12">
            <a:extLst>
              <a:ext uri="{28A0092B-C50C-407E-A947-70E740481C1C}">
                <a14:useLocalDpi xmlns:a14="http://schemas.microsoft.com/office/drawing/2010/main" val="0"/>
              </a:ext>
            </a:extLst>
          </a:blip>
          <a:srcRect/>
          <a:stretch>
            <a:fillRect/>
          </a:stretch>
        </p:blipFill>
        <p:spPr bwMode="auto">
          <a:xfrm>
            <a:off x="9180801" y="3116499"/>
            <a:ext cx="1833563" cy="1736055"/>
          </a:xfrm>
          <a:prstGeom prst="rect">
            <a:avLst/>
          </a:prstGeom>
          <a:noFill/>
          <a:ln>
            <a:noFill/>
          </a:ln>
        </p:spPr>
      </p:pic>
      <p:pic>
        <p:nvPicPr>
          <p:cNvPr id="10" name="Picture 9" descr="http://wyliepiratefootball.mobi/uploads/4f54deca3abc603a1b000000/4fce59243abc60ae14000009/77f76f4518cc9bd50f882392a69a278c.png"/>
          <p:cNvPicPr/>
          <p:nvPr/>
        </p:nvPicPr>
        <p:blipFill>
          <a:blip r:embed="rId13">
            <a:extLst>
              <a:ext uri="{28A0092B-C50C-407E-A947-70E740481C1C}">
                <a14:useLocalDpi xmlns:a14="http://schemas.microsoft.com/office/drawing/2010/main" val="0"/>
              </a:ext>
            </a:extLst>
          </a:blip>
          <a:srcRect/>
          <a:stretch>
            <a:fillRect/>
          </a:stretch>
        </p:blipFill>
        <p:spPr bwMode="auto">
          <a:xfrm>
            <a:off x="5096741" y="3298726"/>
            <a:ext cx="4152900" cy="1371600"/>
          </a:xfrm>
          <a:prstGeom prst="rect">
            <a:avLst/>
          </a:prstGeom>
          <a:noFill/>
          <a:ln>
            <a:noFill/>
          </a:ln>
        </p:spPr>
      </p:pic>
    </p:spTree>
    <p:extLst>
      <p:ext uri="{BB962C8B-B14F-4D97-AF65-F5344CB8AC3E}">
        <p14:creationId xmlns:p14="http://schemas.microsoft.com/office/powerpoint/2010/main" val="27224385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u="sng" dirty="0" smtClean="0"/>
              <a:t>Hydration</a:t>
            </a:r>
            <a:endParaRPr lang="en-US" u="sng" dirty="0"/>
          </a:p>
        </p:txBody>
      </p:sp>
      <p:sp>
        <p:nvSpPr>
          <p:cNvPr id="3" name="Content Placeholder 2"/>
          <p:cNvSpPr>
            <a:spLocks noGrp="1"/>
          </p:cNvSpPr>
          <p:nvPr>
            <p:ph idx="1"/>
          </p:nvPr>
        </p:nvSpPr>
        <p:spPr>
          <a:xfrm>
            <a:off x="640773" y="1690688"/>
            <a:ext cx="10515600" cy="4351338"/>
          </a:xfrm>
        </p:spPr>
        <p:txBody>
          <a:bodyPr/>
          <a:lstStyle/>
          <a:p>
            <a:pPr marL="0" indent="0">
              <a:buNone/>
            </a:pPr>
            <a:r>
              <a:rPr lang="en-US" dirty="0" smtClean="0"/>
              <a:t>Staying Hydrated:</a:t>
            </a:r>
          </a:p>
          <a:p>
            <a:pPr marL="0" indent="0">
              <a:buNone/>
            </a:pPr>
            <a:r>
              <a:rPr lang="en-US" dirty="0" smtClean="0"/>
              <a:t>As a runner, you will need approximately 12-14 cups (96-112 oz.) or more water a day, and even more on hot days.</a:t>
            </a:r>
          </a:p>
          <a:p>
            <a:pPr marL="0" indent="0">
              <a:buNone/>
            </a:pPr>
            <a:r>
              <a:rPr lang="en-US" dirty="0" smtClean="0"/>
              <a:t>If your urine is clear, then you are hydrated (maybe too well), if your urine is light yellow (lemonade colored) you are hydrated, and dark colored urine (apple juice colored) means you are dehydrated.  </a:t>
            </a:r>
          </a:p>
          <a:p>
            <a:pPr marL="0" indent="0">
              <a:buNone/>
            </a:pPr>
            <a:r>
              <a:rPr lang="en-US" dirty="0" smtClean="0"/>
              <a:t>Sports Drinks such as Gatorade are best immediately after running to replace certain electrolytes and carbs that have been lost during the run. However, nothing for the long term is better than water.</a:t>
            </a:r>
            <a:endParaRPr lang="en-US" dirty="0"/>
          </a:p>
        </p:txBody>
      </p:sp>
    </p:spTree>
    <p:extLst>
      <p:ext uri="{BB962C8B-B14F-4D97-AF65-F5344CB8AC3E}">
        <p14:creationId xmlns:p14="http://schemas.microsoft.com/office/powerpoint/2010/main" val="3374987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8884"/>
          </a:xfrm>
        </p:spPr>
        <p:txBody>
          <a:bodyPr>
            <a:normAutofit fontScale="90000"/>
          </a:bodyPr>
          <a:lstStyle/>
          <a:p>
            <a:r>
              <a:rPr lang="en-US" dirty="0" smtClean="0"/>
              <a:t>Nutrition and Hydration Facts:</a:t>
            </a:r>
            <a:endParaRPr lang="en-US" dirty="0"/>
          </a:p>
        </p:txBody>
      </p:sp>
      <p:sp>
        <p:nvSpPr>
          <p:cNvPr id="3" name="Content Placeholder 2"/>
          <p:cNvSpPr>
            <a:spLocks noGrp="1"/>
          </p:cNvSpPr>
          <p:nvPr>
            <p:ph idx="1"/>
          </p:nvPr>
        </p:nvSpPr>
        <p:spPr>
          <a:xfrm>
            <a:off x="838200" y="820882"/>
            <a:ext cx="10515600" cy="5356081"/>
          </a:xfrm>
        </p:spPr>
        <p:txBody>
          <a:bodyPr>
            <a:normAutofit/>
          </a:bodyPr>
          <a:lstStyle/>
          <a:p>
            <a:pPr marL="0" indent="0">
              <a:buNone/>
            </a:pPr>
            <a:r>
              <a:rPr lang="en-US" sz="1400" b="1" u="sng" dirty="0" smtClean="0"/>
              <a:t>Carbohydrates</a:t>
            </a:r>
          </a:p>
          <a:p>
            <a:pPr marL="0" indent="0">
              <a:buNone/>
            </a:pPr>
            <a:r>
              <a:rPr lang="en-US" sz="1400" dirty="0"/>
              <a:t>	</a:t>
            </a:r>
            <a:r>
              <a:rPr lang="en-US" sz="1400" dirty="0" smtClean="0"/>
              <a:t>- fuel that allows the runner to run at a higher level</a:t>
            </a:r>
          </a:p>
          <a:p>
            <a:pPr marL="0" indent="0">
              <a:buNone/>
            </a:pPr>
            <a:r>
              <a:rPr lang="en-US" sz="1400" dirty="0"/>
              <a:t>	</a:t>
            </a:r>
            <a:r>
              <a:rPr lang="en-US" sz="1400" dirty="0" smtClean="0"/>
              <a:t>- stored as glycogen in the body; needs to be replaced by eating the right foods</a:t>
            </a:r>
          </a:p>
          <a:p>
            <a:pPr marL="0" indent="0">
              <a:buNone/>
            </a:pPr>
            <a:r>
              <a:rPr lang="en-US" sz="1400" dirty="0"/>
              <a:t>	</a:t>
            </a:r>
            <a:r>
              <a:rPr lang="en-US" sz="1400" dirty="0" smtClean="0"/>
              <a:t>- carbohydrate needs to increase with intensity of training</a:t>
            </a:r>
          </a:p>
          <a:p>
            <a:pPr marL="0" indent="0">
              <a:buNone/>
            </a:pPr>
            <a:r>
              <a:rPr lang="en-US" sz="1400" dirty="0"/>
              <a:t>	</a:t>
            </a:r>
            <a:r>
              <a:rPr lang="en-US" sz="1400" dirty="0" smtClean="0"/>
              <a:t>- carbohydrates should be </a:t>
            </a:r>
            <a:r>
              <a:rPr lang="en-US" sz="1400" b="1" dirty="0" smtClean="0"/>
              <a:t>55%</a:t>
            </a:r>
            <a:r>
              <a:rPr lang="en-US" sz="1400" dirty="0" smtClean="0"/>
              <a:t> of your diet</a:t>
            </a:r>
          </a:p>
          <a:p>
            <a:pPr marL="0" indent="0">
              <a:buNone/>
            </a:pPr>
            <a:r>
              <a:rPr lang="en-US" sz="1400" b="1" u="sng" dirty="0" smtClean="0"/>
              <a:t>High Carbohydrate Food Choices</a:t>
            </a:r>
          </a:p>
          <a:p>
            <a:pPr marL="0" indent="0">
              <a:buNone/>
            </a:pPr>
            <a:r>
              <a:rPr lang="en-US" sz="1400" dirty="0" smtClean="0"/>
              <a:t>	Breakfast – Cereal, pancakes, waffles, toast, bagel, oatmeal, grits, orange juice, fruit</a:t>
            </a:r>
          </a:p>
          <a:p>
            <a:pPr marL="0" indent="0">
              <a:buNone/>
            </a:pPr>
            <a:r>
              <a:rPr lang="en-US" sz="1400" dirty="0"/>
              <a:t>	</a:t>
            </a:r>
            <a:r>
              <a:rPr lang="en-US" sz="1400" dirty="0" smtClean="0"/>
              <a:t>Lunch – Low fat sandwiches with Turkey, Ham, or Roast Beef. Pasta with low fat sauce, salad and fruit</a:t>
            </a:r>
          </a:p>
          <a:p>
            <a:pPr marL="0" indent="0">
              <a:buNone/>
            </a:pPr>
            <a:r>
              <a:rPr lang="en-US" sz="1400" dirty="0"/>
              <a:t>	</a:t>
            </a:r>
            <a:r>
              <a:rPr lang="en-US" sz="1400" dirty="0" smtClean="0"/>
              <a:t>Dinner – Potatoes, pasta, rice, Vegetables, salad, fruit</a:t>
            </a:r>
          </a:p>
          <a:p>
            <a:pPr marL="0" indent="0">
              <a:buNone/>
            </a:pPr>
            <a:r>
              <a:rPr lang="en-US" sz="1400" dirty="0"/>
              <a:t>	</a:t>
            </a:r>
            <a:r>
              <a:rPr lang="en-US" sz="1400" dirty="0" smtClean="0"/>
              <a:t>Snacks – Pretzels, fruit, yogurt, energy bars, cereal, Gatorade</a:t>
            </a:r>
          </a:p>
          <a:p>
            <a:pPr marL="0" indent="0" algn="ctr">
              <a:buNone/>
            </a:pPr>
            <a:r>
              <a:rPr lang="en-US" sz="1400" b="1" u="sng" dirty="0" smtClean="0"/>
              <a:t>Hydration Rules; When and How Much</a:t>
            </a:r>
          </a:p>
          <a:p>
            <a:pPr marL="0" indent="0">
              <a:buNone/>
            </a:pPr>
            <a:r>
              <a:rPr lang="en-US" sz="1400" dirty="0"/>
              <a:t>	</a:t>
            </a:r>
            <a:r>
              <a:rPr lang="en-US" sz="1400" dirty="0" smtClean="0"/>
              <a:t>		To Stay hydrated everyday ………………	your weight divided by 2 is about the amount of ounces needed</a:t>
            </a:r>
          </a:p>
          <a:p>
            <a:pPr marL="0" indent="0">
              <a:buNone/>
            </a:pPr>
            <a:r>
              <a:rPr lang="en-US" sz="1400" dirty="0"/>
              <a:t>	</a:t>
            </a:r>
            <a:r>
              <a:rPr lang="en-US" sz="1400" dirty="0" smtClean="0"/>
              <a:t>		2-3 hrs. before running …………………..	17-20 oz. combination water and sports drink (Gatorade)</a:t>
            </a:r>
          </a:p>
          <a:p>
            <a:pPr marL="0" indent="0">
              <a:buNone/>
            </a:pPr>
            <a:r>
              <a:rPr lang="en-US" sz="1400" dirty="0"/>
              <a:t>	</a:t>
            </a:r>
            <a:r>
              <a:rPr lang="en-US" sz="1400" dirty="0" smtClean="0"/>
              <a:t>		30 minutes before race ………………….	8-10 oz. water or sports drink (Gatorade)</a:t>
            </a:r>
          </a:p>
          <a:p>
            <a:pPr marL="0" indent="0">
              <a:buNone/>
            </a:pPr>
            <a:r>
              <a:rPr lang="en-US" sz="1400" dirty="0"/>
              <a:t>	</a:t>
            </a:r>
            <a:r>
              <a:rPr lang="en-US" sz="1400" dirty="0" smtClean="0"/>
              <a:t>		Post-race or after practice ……………..	24 oz. combination of water and sports drink for every pound of 						body weight lost during exercise</a:t>
            </a:r>
            <a:endParaRPr lang="en-US" sz="1400" dirty="0"/>
          </a:p>
        </p:txBody>
      </p:sp>
      <p:pic>
        <p:nvPicPr>
          <p:cNvPr id="4" name="Picture 3" descr="http://pic20.picturetrail.com/VOL1276/5046532/13953114/263815731.jpg"/>
          <p:cNvPicPr/>
          <p:nvPr/>
        </p:nvPicPr>
        <p:blipFill>
          <a:blip r:embed="rId2">
            <a:extLst>
              <a:ext uri="{28A0092B-C50C-407E-A947-70E740481C1C}">
                <a14:useLocalDpi xmlns:a14="http://schemas.microsoft.com/office/drawing/2010/main" val="0"/>
              </a:ext>
            </a:extLst>
          </a:blip>
          <a:srcRect/>
          <a:stretch>
            <a:fillRect/>
          </a:stretch>
        </p:blipFill>
        <p:spPr bwMode="auto">
          <a:xfrm>
            <a:off x="9014546" y="634568"/>
            <a:ext cx="2143125" cy="1428750"/>
          </a:xfrm>
          <a:prstGeom prst="rect">
            <a:avLst/>
          </a:prstGeom>
          <a:noFill/>
          <a:ln>
            <a:noFill/>
          </a:ln>
        </p:spPr>
      </p:pic>
    </p:spTree>
    <p:extLst>
      <p:ext uri="{BB962C8B-B14F-4D97-AF65-F5344CB8AC3E}">
        <p14:creationId xmlns:p14="http://schemas.microsoft.com/office/powerpoint/2010/main" val="2248509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pic>
        <p:nvPicPr>
          <p:cNvPr id="5" name="Picture 4" descr="http://wyliepiratefootball.mobi/uploads/4f54deca3abc603a1b000000/4fce59243abc60ae14000009/77f76f4518cc9bd50f882392a69a278c.png"/>
          <p:cNvPicPr/>
          <p:nvPr/>
        </p:nvPicPr>
        <p:blipFill>
          <a:blip r:embed="rId2">
            <a:extLst>
              <a:ext uri="{28A0092B-C50C-407E-A947-70E740481C1C}">
                <a14:useLocalDpi xmlns:a14="http://schemas.microsoft.com/office/drawing/2010/main" val="0"/>
              </a:ext>
            </a:extLst>
          </a:blip>
          <a:srcRect/>
          <a:stretch>
            <a:fillRect/>
          </a:stretch>
        </p:blipFill>
        <p:spPr bwMode="auto">
          <a:xfrm>
            <a:off x="3603914" y="319088"/>
            <a:ext cx="4152900" cy="1371600"/>
          </a:xfrm>
          <a:prstGeom prst="rect">
            <a:avLst/>
          </a:prstGeom>
          <a:noFill/>
          <a:ln>
            <a:noFill/>
          </a:ln>
        </p:spPr>
      </p:pic>
      <p:pic>
        <p:nvPicPr>
          <p:cNvPr id="8" name="Content Placeholder 7" descr="http://ahmotrack.weebly.com/uploads/2/0/3/8/20380451/4008876_orig.jpg"/>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939636" y="1889722"/>
            <a:ext cx="8336973" cy="4469513"/>
          </a:xfrm>
          <a:prstGeom prst="rect">
            <a:avLst/>
          </a:prstGeom>
          <a:noFill/>
          <a:ln>
            <a:noFill/>
          </a:ln>
        </p:spPr>
      </p:pic>
    </p:spTree>
    <p:extLst>
      <p:ext uri="{BB962C8B-B14F-4D97-AF65-F5344CB8AC3E}">
        <p14:creationId xmlns:p14="http://schemas.microsoft.com/office/powerpoint/2010/main" val="1101521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Mental Aspects of Cross Country Running</a:t>
            </a:r>
            <a:endParaRPr lang="en-US" dirty="0"/>
          </a:p>
        </p:txBody>
      </p:sp>
      <p:sp>
        <p:nvSpPr>
          <p:cNvPr id="5" name="Text Placeholder 4"/>
          <p:cNvSpPr>
            <a:spLocks noGrp="1"/>
          </p:cNvSpPr>
          <p:nvPr>
            <p:ph type="body" idx="1"/>
          </p:nvPr>
        </p:nvSpPr>
        <p:spPr/>
        <p:txBody>
          <a:bodyPr>
            <a:normAutofit/>
          </a:bodyPr>
          <a:lstStyle/>
          <a:p>
            <a:r>
              <a:rPr lang="en-US" sz="2800" u="sng" dirty="0" smtClean="0"/>
              <a:t>Attributes of a great teammate:</a:t>
            </a:r>
            <a:endParaRPr lang="en-US" sz="2800" u="sng" dirty="0"/>
          </a:p>
        </p:txBody>
      </p:sp>
      <p:sp>
        <p:nvSpPr>
          <p:cNvPr id="6" name="Content Placeholder 5"/>
          <p:cNvSpPr>
            <a:spLocks noGrp="1"/>
          </p:cNvSpPr>
          <p:nvPr>
            <p:ph sz="half" idx="2"/>
          </p:nvPr>
        </p:nvSpPr>
        <p:spPr/>
        <p:txBody>
          <a:bodyPr>
            <a:normAutofit lnSpcReduction="10000"/>
          </a:bodyPr>
          <a:lstStyle/>
          <a:p>
            <a:pPr marL="0" indent="0">
              <a:buNone/>
            </a:pPr>
            <a:r>
              <a:rPr lang="en-US" dirty="0" smtClean="0"/>
              <a:t>Dependability</a:t>
            </a:r>
          </a:p>
          <a:p>
            <a:pPr marL="0" indent="0">
              <a:buNone/>
            </a:pPr>
            <a:r>
              <a:rPr lang="en-US" dirty="0" smtClean="0"/>
              <a:t>Integrity / Character – what you think does matter</a:t>
            </a:r>
          </a:p>
          <a:p>
            <a:pPr marL="0" indent="0">
              <a:buNone/>
            </a:pPr>
            <a:r>
              <a:rPr lang="en-US" dirty="0" smtClean="0"/>
              <a:t>Hard-Working / Never Quit Attitude</a:t>
            </a:r>
          </a:p>
          <a:p>
            <a:pPr marL="0" indent="0">
              <a:buNone/>
            </a:pPr>
            <a:r>
              <a:rPr lang="en-US" dirty="0" smtClean="0"/>
              <a:t>Punctual – be on time (Early is on time) </a:t>
            </a:r>
          </a:p>
          <a:p>
            <a:pPr marL="0" indent="0">
              <a:buNone/>
            </a:pPr>
            <a:r>
              <a:rPr lang="en-US" dirty="0" smtClean="0"/>
              <a:t>Selfless – always put your team first and protect it!</a:t>
            </a:r>
            <a:endParaRPr lang="en-US" dirty="0"/>
          </a:p>
        </p:txBody>
      </p:sp>
      <p:sp>
        <p:nvSpPr>
          <p:cNvPr id="7" name="Text Placeholder 6"/>
          <p:cNvSpPr>
            <a:spLocks noGrp="1"/>
          </p:cNvSpPr>
          <p:nvPr>
            <p:ph type="body" sz="quarter" idx="3"/>
          </p:nvPr>
        </p:nvSpPr>
        <p:spPr/>
        <p:txBody>
          <a:bodyPr>
            <a:normAutofit/>
          </a:bodyPr>
          <a:lstStyle/>
          <a:p>
            <a:r>
              <a:rPr lang="en-US" sz="2800" u="sng" dirty="0" smtClean="0"/>
              <a:t>Physical Aspects of Running:</a:t>
            </a:r>
            <a:endParaRPr lang="en-US" sz="2800" u="sng" dirty="0"/>
          </a:p>
        </p:txBody>
      </p:sp>
      <p:sp>
        <p:nvSpPr>
          <p:cNvPr id="8" name="Content Placeholder 7"/>
          <p:cNvSpPr>
            <a:spLocks noGrp="1"/>
          </p:cNvSpPr>
          <p:nvPr>
            <p:ph sz="quarter" idx="4"/>
          </p:nvPr>
        </p:nvSpPr>
        <p:spPr/>
        <p:txBody>
          <a:bodyPr/>
          <a:lstStyle/>
          <a:p>
            <a:pPr marL="0" indent="0">
              <a:buNone/>
            </a:pPr>
            <a:r>
              <a:rPr lang="en-US" dirty="0" smtClean="0"/>
              <a:t>Strong core = strong connection</a:t>
            </a:r>
          </a:p>
          <a:p>
            <a:pPr marL="0" indent="0">
              <a:buNone/>
            </a:pPr>
            <a:r>
              <a:rPr lang="en-US" dirty="0" smtClean="0"/>
              <a:t>Shoes: make sure to get shoes that fit, and change them at least every 500 miles.</a:t>
            </a:r>
          </a:p>
          <a:p>
            <a:pPr marL="0" indent="0">
              <a:buNone/>
            </a:pPr>
            <a:r>
              <a:rPr lang="en-US" dirty="0" smtClean="0"/>
              <a:t>Strength training is essential to continued improvement.  </a:t>
            </a:r>
          </a:p>
          <a:p>
            <a:pPr marL="0" indent="0">
              <a:buNone/>
            </a:pPr>
            <a:r>
              <a:rPr lang="en-US" dirty="0" smtClean="0"/>
              <a:t>Get proper rest and hydration</a:t>
            </a:r>
          </a:p>
          <a:p>
            <a:pPr marL="0" indent="0">
              <a:buNone/>
            </a:pPr>
            <a:endParaRPr lang="en-US" dirty="0"/>
          </a:p>
        </p:txBody>
      </p:sp>
    </p:spTree>
    <p:extLst>
      <p:ext uri="{BB962C8B-B14F-4D97-AF65-F5344CB8AC3E}">
        <p14:creationId xmlns:p14="http://schemas.microsoft.com/office/powerpoint/2010/main" val="42139369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691"/>
            <a:ext cx="10515600" cy="290945"/>
          </a:xfrm>
        </p:spPr>
        <p:txBody>
          <a:bodyPr>
            <a:normAutofit fontScale="90000"/>
          </a:bodyPr>
          <a:lstStyle/>
          <a:p>
            <a:r>
              <a:rPr lang="en-US" sz="2000" dirty="0" smtClean="0"/>
              <a:t>2015 Cross Country Schedule</a:t>
            </a:r>
            <a:endParaRPr lang="en-US" sz="2000" dirty="0"/>
          </a:p>
        </p:txBody>
      </p:sp>
      <p:sp>
        <p:nvSpPr>
          <p:cNvPr id="5" name="Content Placeholder 4"/>
          <p:cNvSpPr>
            <a:spLocks noGrp="1"/>
          </p:cNvSpPr>
          <p:nvPr>
            <p:ph idx="1"/>
          </p:nvPr>
        </p:nvSpPr>
        <p:spPr>
          <a:xfrm>
            <a:off x="838200" y="415636"/>
            <a:ext cx="11049000" cy="6317673"/>
          </a:xfrm>
        </p:spPr>
        <p:txBody>
          <a:bodyPr>
            <a:normAutofit fontScale="92500" lnSpcReduction="10000"/>
          </a:bodyPr>
          <a:lstStyle/>
          <a:p>
            <a:pPr marL="0" indent="0">
              <a:buNone/>
            </a:pPr>
            <a:r>
              <a:rPr lang="en-US" sz="1600" b="1" dirty="0"/>
              <a:t>Saturday	8/22		Greenhill 6 Mile Relay		</a:t>
            </a:r>
            <a:r>
              <a:rPr lang="en-US" sz="1600" b="1" dirty="0" smtClean="0"/>
              <a:t>	Addison</a:t>
            </a:r>
            <a:r>
              <a:rPr lang="en-US" sz="1600" b="1" dirty="0"/>
              <a:t>, TX</a:t>
            </a:r>
            <a:endParaRPr lang="en-US" sz="1600" dirty="0"/>
          </a:p>
          <a:p>
            <a:pPr marL="0" indent="0">
              <a:buNone/>
            </a:pPr>
            <a:r>
              <a:rPr lang="en-US" sz="1600" b="1" dirty="0"/>
              <a:t>							</a:t>
            </a:r>
            <a:r>
              <a:rPr lang="en-US" sz="1600" b="1" dirty="0" err="1" smtClean="0"/>
              <a:t>Norbuck</a:t>
            </a:r>
            <a:r>
              <a:rPr lang="en-US" sz="1600" b="1" dirty="0" smtClean="0"/>
              <a:t> Park</a:t>
            </a:r>
          </a:p>
          <a:p>
            <a:pPr marL="0" indent="0">
              <a:buNone/>
            </a:pPr>
            <a:r>
              <a:rPr lang="en-US" sz="1600" b="1" dirty="0"/>
              <a:t>Saturday	8/29		Plano </a:t>
            </a:r>
            <a:r>
              <a:rPr lang="en-US" sz="1600" b="1" dirty="0" smtClean="0"/>
              <a:t>Invitational</a:t>
            </a:r>
            <a:r>
              <a:rPr lang="en-US" sz="1600" b="1" dirty="0"/>
              <a:t>	</a:t>
            </a:r>
            <a:r>
              <a:rPr lang="en-US" sz="1600" b="1" dirty="0" smtClean="0"/>
              <a:t>		Plano, TX</a:t>
            </a:r>
          </a:p>
          <a:p>
            <a:pPr marL="0" indent="0">
              <a:buNone/>
            </a:pPr>
            <a:r>
              <a:rPr lang="en-US" sz="1600" b="1" dirty="0"/>
              <a:t>	</a:t>
            </a:r>
            <a:r>
              <a:rPr lang="en-US" sz="1600" b="1" dirty="0" smtClean="0"/>
              <a:t>						Jasper </a:t>
            </a:r>
            <a:r>
              <a:rPr lang="en-US" sz="1600" b="1" dirty="0"/>
              <a:t>High School</a:t>
            </a:r>
            <a:endParaRPr lang="en-US" sz="1600" dirty="0"/>
          </a:p>
          <a:p>
            <a:pPr marL="0" indent="0">
              <a:buNone/>
            </a:pPr>
            <a:r>
              <a:rPr lang="en-US" sz="1600" b="1" dirty="0"/>
              <a:t>Saturday	9/5		Southlake Carroll Invitational	</a:t>
            </a:r>
            <a:r>
              <a:rPr lang="en-US" sz="1600" b="1" dirty="0" smtClean="0"/>
              <a:t>	Southlake</a:t>
            </a:r>
            <a:r>
              <a:rPr lang="en-US" sz="1600" b="1" dirty="0"/>
              <a:t>, </a:t>
            </a:r>
            <a:r>
              <a:rPr lang="en-US" sz="1600" b="1" dirty="0" err="1"/>
              <a:t>Tx</a:t>
            </a:r>
            <a:endParaRPr lang="en-US" sz="1600" dirty="0"/>
          </a:p>
          <a:p>
            <a:pPr marL="0" indent="0">
              <a:buNone/>
            </a:pPr>
            <a:r>
              <a:rPr lang="en-US" sz="1600" b="1" dirty="0" smtClean="0"/>
              <a:t>							Bob Jones Park </a:t>
            </a:r>
          </a:p>
          <a:p>
            <a:pPr marL="0" indent="0">
              <a:buNone/>
            </a:pPr>
            <a:r>
              <a:rPr lang="en-US" sz="1600" b="1" dirty="0"/>
              <a:t>Saturday	9/12		</a:t>
            </a:r>
            <a:r>
              <a:rPr lang="en-US" sz="1600" b="1" dirty="0" smtClean="0"/>
              <a:t>McKinney Boyd Invitational		McKinney, TX</a:t>
            </a:r>
          </a:p>
          <a:p>
            <a:pPr marL="0" indent="0">
              <a:buNone/>
            </a:pPr>
            <a:r>
              <a:rPr lang="en-US" sz="1600" b="1" dirty="0"/>
              <a:t>	</a:t>
            </a:r>
            <a:r>
              <a:rPr lang="en-US" sz="1600" b="1" dirty="0" smtClean="0"/>
              <a:t>						Myers Park</a:t>
            </a:r>
            <a:endParaRPr lang="en-US" sz="1600" dirty="0"/>
          </a:p>
          <a:p>
            <a:pPr marL="0" indent="0">
              <a:buNone/>
            </a:pPr>
            <a:r>
              <a:rPr lang="en-US" sz="1600" b="1" dirty="0"/>
              <a:t> Saturday	9/19		Dustin Rodriquez Run		</a:t>
            </a:r>
            <a:r>
              <a:rPr lang="en-US" sz="1600" b="1" dirty="0" smtClean="0"/>
              <a:t>	Wylie, TX</a:t>
            </a:r>
          </a:p>
          <a:p>
            <a:pPr marL="0" indent="0">
              <a:buNone/>
            </a:pPr>
            <a:r>
              <a:rPr lang="en-US" sz="1600" b="1" dirty="0"/>
              <a:t>	</a:t>
            </a:r>
            <a:r>
              <a:rPr lang="en-US" sz="1600" b="1" dirty="0" smtClean="0"/>
              <a:t>						WISD Stadium</a:t>
            </a:r>
            <a:endParaRPr lang="en-US" sz="1600" dirty="0"/>
          </a:p>
          <a:p>
            <a:pPr marL="0" indent="0">
              <a:buNone/>
            </a:pPr>
            <a:r>
              <a:rPr lang="en-US" sz="1600" b="1" dirty="0"/>
              <a:t>Saturday	9/26		Lovejoy XC Fall Festival		</a:t>
            </a:r>
            <a:r>
              <a:rPr lang="en-US" sz="1600" b="1" dirty="0" smtClean="0"/>
              <a:t>	Myers </a:t>
            </a:r>
            <a:r>
              <a:rPr lang="en-US" sz="1600" b="1" dirty="0"/>
              <a:t>Park </a:t>
            </a:r>
            <a:endParaRPr lang="en-US" sz="1600" dirty="0"/>
          </a:p>
          <a:p>
            <a:pPr marL="0" indent="0">
              <a:buNone/>
            </a:pPr>
            <a:r>
              <a:rPr lang="en-US" sz="1600" b="1" dirty="0"/>
              <a:t>							</a:t>
            </a:r>
            <a:r>
              <a:rPr lang="en-US" sz="1600" b="1" dirty="0" smtClean="0"/>
              <a:t>McKinney</a:t>
            </a:r>
            <a:r>
              <a:rPr lang="en-US" sz="1600" b="1" dirty="0"/>
              <a:t>, TX</a:t>
            </a:r>
            <a:endParaRPr lang="en-US" sz="1600" dirty="0"/>
          </a:p>
          <a:p>
            <a:pPr marL="0" indent="0">
              <a:buNone/>
            </a:pPr>
            <a:r>
              <a:rPr lang="en-US" sz="1600" b="1" dirty="0"/>
              <a:t>Saturday	10/3	</a:t>
            </a:r>
            <a:r>
              <a:rPr lang="en-US" sz="1600" b="1" dirty="0" smtClean="0"/>
              <a:t>	Lone Star XC Festival			Grand Prairie, TX</a:t>
            </a:r>
          </a:p>
          <a:p>
            <a:pPr marL="0" indent="0">
              <a:buNone/>
            </a:pPr>
            <a:r>
              <a:rPr lang="en-US" sz="1600" b="1" dirty="0"/>
              <a:t>	</a:t>
            </a:r>
            <a:r>
              <a:rPr lang="en-US" sz="1600" b="1" dirty="0" smtClean="0"/>
              <a:t>						Lynn Creek Park @ Joe Pool Lake</a:t>
            </a:r>
          </a:p>
          <a:p>
            <a:pPr marL="0" indent="0">
              <a:buNone/>
            </a:pPr>
            <a:r>
              <a:rPr lang="en-US" sz="1600" b="1" dirty="0" smtClean="0"/>
              <a:t>Monday	10/19</a:t>
            </a:r>
            <a:r>
              <a:rPr lang="en-US" sz="1600" b="1" dirty="0"/>
              <a:t>	</a:t>
            </a:r>
            <a:r>
              <a:rPr lang="en-US" sz="1600" b="1" dirty="0" smtClean="0"/>
              <a:t>	District </a:t>
            </a:r>
            <a:r>
              <a:rPr lang="en-US" sz="1600" b="1" dirty="0"/>
              <a:t>10-5A Championships	</a:t>
            </a:r>
            <a:r>
              <a:rPr lang="en-US" sz="1600" b="1" dirty="0" smtClean="0"/>
              <a:t>	Myers </a:t>
            </a:r>
            <a:r>
              <a:rPr lang="en-US" sz="1600" b="1" dirty="0"/>
              <a:t>Park</a:t>
            </a:r>
            <a:endParaRPr lang="en-US" sz="1600" dirty="0"/>
          </a:p>
          <a:p>
            <a:pPr marL="0" indent="0">
              <a:buNone/>
            </a:pPr>
            <a:r>
              <a:rPr lang="en-US" sz="1600" b="1" dirty="0"/>
              <a:t>							</a:t>
            </a:r>
            <a:r>
              <a:rPr lang="en-US" sz="1600" b="1" dirty="0" smtClean="0"/>
              <a:t>McKinney</a:t>
            </a:r>
            <a:r>
              <a:rPr lang="en-US" sz="1600" b="1" dirty="0"/>
              <a:t>, </a:t>
            </a:r>
            <a:r>
              <a:rPr lang="en-US" sz="1600" b="1" dirty="0" smtClean="0"/>
              <a:t>TX</a:t>
            </a:r>
          </a:p>
          <a:p>
            <a:pPr marL="0" indent="0">
              <a:buNone/>
            </a:pPr>
            <a:r>
              <a:rPr lang="en-US" sz="1600" b="1" dirty="0"/>
              <a:t>Monday	10/26		Region II-5A Championships	</a:t>
            </a:r>
            <a:r>
              <a:rPr lang="en-US" sz="1600" b="1" dirty="0" smtClean="0"/>
              <a:t>	Grand </a:t>
            </a:r>
            <a:r>
              <a:rPr lang="en-US" sz="1600" b="1" dirty="0"/>
              <a:t>Prairie, TX</a:t>
            </a:r>
            <a:endParaRPr lang="en-US" sz="1600" dirty="0"/>
          </a:p>
          <a:p>
            <a:pPr marL="0" indent="0">
              <a:buNone/>
            </a:pPr>
            <a:r>
              <a:rPr lang="en-US" sz="1600" b="1" dirty="0"/>
              <a:t>							</a:t>
            </a:r>
            <a:r>
              <a:rPr lang="en-US" sz="1600" b="1" dirty="0" smtClean="0"/>
              <a:t>Lynn </a:t>
            </a:r>
            <a:r>
              <a:rPr lang="en-US" sz="1600" b="1" dirty="0"/>
              <a:t>Creek Park @ Joe Pool </a:t>
            </a:r>
            <a:r>
              <a:rPr lang="en-US" sz="1600" b="1" dirty="0" smtClean="0"/>
              <a:t>Lake</a:t>
            </a:r>
          </a:p>
          <a:p>
            <a:pPr marL="0" indent="0">
              <a:buNone/>
            </a:pPr>
            <a:r>
              <a:rPr lang="en-US" sz="1600" b="1" dirty="0"/>
              <a:t>Saturday	11/7		State Championships		</a:t>
            </a:r>
            <a:r>
              <a:rPr lang="en-US" sz="1600" b="1" dirty="0" smtClean="0"/>
              <a:t>	Old </a:t>
            </a:r>
            <a:r>
              <a:rPr lang="en-US" sz="1600" b="1" dirty="0"/>
              <a:t>Settler’s Park</a:t>
            </a:r>
            <a:endParaRPr lang="en-US" sz="1600" dirty="0"/>
          </a:p>
          <a:p>
            <a:pPr marL="0" indent="0">
              <a:buNone/>
            </a:pPr>
            <a:r>
              <a:rPr lang="en-US" sz="1600" b="1" dirty="0"/>
              <a:t>							</a:t>
            </a:r>
            <a:r>
              <a:rPr lang="en-US" sz="1600" b="1" dirty="0" smtClean="0"/>
              <a:t>Round </a:t>
            </a:r>
            <a:r>
              <a:rPr lang="en-US" sz="1600" b="1" dirty="0"/>
              <a:t>Rock, TX</a:t>
            </a:r>
            <a:endParaRPr lang="en-US" sz="1600" dirty="0"/>
          </a:p>
          <a:p>
            <a:pPr marL="0" indent="0">
              <a:buNone/>
            </a:pPr>
            <a:endParaRPr lang="en-US" sz="1600" b="1" dirty="0" smtClean="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2000" dirty="0" smtClean="0"/>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3607529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Wylie Pirate Cross Country</a:t>
            </a:r>
            <a:br>
              <a:rPr lang="en-US" b="1" dirty="0" smtClean="0"/>
            </a:br>
            <a:r>
              <a:rPr lang="en-US" sz="5300" b="1" dirty="0" smtClean="0"/>
              <a:t>Expectations:</a:t>
            </a:r>
            <a:r>
              <a:rPr lang="en-US" b="1" dirty="0" smtClean="0"/>
              <a:t/>
            </a:r>
            <a:br>
              <a:rPr lang="en-US" b="1" dirty="0" smtClean="0"/>
            </a:br>
            <a:endParaRPr lang="en-US" b="1" dirty="0"/>
          </a:p>
        </p:txBody>
      </p:sp>
      <p:sp>
        <p:nvSpPr>
          <p:cNvPr id="3" name="Content Placeholder 2"/>
          <p:cNvSpPr>
            <a:spLocks noGrp="1"/>
          </p:cNvSpPr>
          <p:nvPr>
            <p:ph sz="half" idx="1"/>
          </p:nvPr>
        </p:nvSpPr>
        <p:spPr/>
        <p:txBody>
          <a:bodyPr>
            <a:normAutofit fontScale="85000" lnSpcReduction="20000"/>
          </a:bodyPr>
          <a:lstStyle/>
          <a:p>
            <a:pPr marL="0" indent="0">
              <a:buNone/>
            </a:pPr>
            <a:r>
              <a:rPr lang="en-US" u="sng" dirty="0" smtClean="0"/>
              <a:t>What you can expect from the coaches:</a:t>
            </a:r>
          </a:p>
          <a:p>
            <a:pPr marL="0" indent="0">
              <a:buNone/>
            </a:pPr>
            <a:r>
              <a:rPr lang="en-US" dirty="0" smtClean="0"/>
              <a:t>Consistent, dependable work</a:t>
            </a:r>
          </a:p>
          <a:p>
            <a:pPr marL="0" indent="0">
              <a:buNone/>
            </a:pPr>
            <a:r>
              <a:rPr lang="en-US" dirty="0" smtClean="0"/>
              <a:t>Always striving to make you and your teammates better</a:t>
            </a:r>
          </a:p>
          <a:p>
            <a:pPr marL="0" indent="0">
              <a:buNone/>
            </a:pPr>
            <a:r>
              <a:rPr lang="en-US" dirty="0" smtClean="0"/>
              <a:t>Pushing you to reach your potential</a:t>
            </a:r>
          </a:p>
          <a:p>
            <a:pPr marL="0" indent="0">
              <a:buNone/>
            </a:pPr>
            <a:r>
              <a:rPr lang="en-US" dirty="0" smtClean="0"/>
              <a:t>Pushing you to make your teammates better, and to instill a sense of pride and accomplishment in you; because of the effort and energy you have put into this team</a:t>
            </a:r>
          </a:p>
          <a:p>
            <a:pPr marL="0" indent="0">
              <a:buNone/>
            </a:pPr>
            <a:r>
              <a:rPr lang="en-US" dirty="0" smtClean="0"/>
              <a:t>A solid and time tested program that will allow you to compete at the State Level; ANNUALLY!!!!!!!</a:t>
            </a:r>
            <a:endParaRPr lang="en-US" dirty="0"/>
          </a:p>
        </p:txBody>
      </p:sp>
      <p:sp>
        <p:nvSpPr>
          <p:cNvPr id="4" name="Content Placeholder 3"/>
          <p:cNvSpPr>
            <a:spLocks noGrp="1"/>
          </p:cNvSpPr>
          <p:nvPr>
            <p:ph sz="half" idx="2"/>
          </p:nvPr>
        </p:nvSpPr>
        <p:spPr/>
        <p:txBody>
          <a:bodyPr>
            <a:normAutofit fontScale="85000" lnSpcReduction="20000"/>
          </a:bodyPr>
          <a:lstStyle/>
          <a:p>
            <a:pPr marL="0" indent="0">
              <a:buNone/>
            </a:pPr>
            <a:r>
              <a:rPr lang="en-US" u="sng" dirty="0" smtClean="0"/>
              <a:t>What your coaches will expect of you:</a:t>
            </a:r>
          </a:p>
          <a:p>
            <a:pPr marL="0" indent="0">
              <a:buNone/>
            </a:pPr>
            <a:r>
              <a:rPr lang="en-US" dirty="0" smtClean="0"/>
              <a:t>Punctual, Dependable, and Coachable</a:t>
            </a:r>
          </a:p>
          <a:p>
            <a:pPr marL="0" indent="0">
              <a:buNone/>
            </a:pPr>
            <a:r>
              <a:rPr lang="en-US" dirty="0" smtClean="0"/>
              <a:t>Always putting your team ahead of yourself</a:t>
            </a:r>
          </a:p>
          <a:p>
            <a:pPr marL="0" indent="0">
              <a:buNone/>
            </a:pPr>
            <a:r>
              <a:rPr lang="en-US" dirty="0" smtClean="0"/>
              <a:t>Allowing us as coaches to push you to make you the best </a:t>
            </a:r>
            <a:r>
              <a:rPr lang="en-US" i="1" u="sng" dirty="0" smtClean="0"/>
              <a:t>YOU</a:t>
            </a:r>
            <a:r>
              <a:rPr lang="en-US" dirty="0" smtClean="0"/>
              <a:t> can be</a:t>
            </a:r>
          </a:p>
          <a:p>
            <a:pPr marL="0" indent="0">
              <a:buNone/>
            </a:pPr>
            <a:r>
              <a:rPr lang="en-US" dirty="0" smtClean="0"/>
              <a:t>Lifting your teammates and yourself to the highest level of competition</a:t>
            </a:r>
          </a:p>
          <a:p>
            <a:pPr marL="0" indent="0">
              <a:buNone/>
            </a:pPr>
            <a:r>
              <a:rPr lang="en-US" dirty="0" smtClean="0"/>
              <a:t>Trust yourself, Trust your program, and Trust your training……ALL we want is ALL YOU GOT!!!!!!!!!!!!!</a:t>
            </a:r>
          </a:p>
          <a:p>
            <a:pPr marL="0" indent="0">
              <a:buNone/>
            </a:pPr>
            <a:endParaRPr lang="en-US" dirty="0"/>
          </a:p>
          <a:p>
            <a:pPr marL="0" indent="0">
              <a:buNone/>
            </a:pPr>
            <a:r>
              <a:rPr lang="en-US" dirty="0" smtClean="0"/>
              <a:t>AHMO CC</a:t>
            </a:r>
            <a:endParaRPr lang="en-US" dirty="0"/>
          </a:p>
        </p:txBody>
      </p:sp>
    </p:spTree>
    <p:extLst>
      <p:ext uri="{BB962C8B-B14F-4D97-AF65-F5344CB8AC3E}">
        <p14:creationId xmlns:p14="http://schemas.microsoft.com/office/powerpoint/2010/main" val="2861364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15685" y="3973039"/>
            <a:ext cx="10515600" cy="1461407"/>
          </a:xfrm>
        </p:spPr>
        <p:txBody>
          <a:bodyPr>
            <a:normAutofit fontScale="90000"/>
          </a:bodyPr>
          <a:lstStyle/>
          <a:p>
            <a:r>
              <a:rPr lang="en-US" dirty="0" smtClean="0">
                <a:hlinkClick r:id="rId2"/>
              </a:rPr>
              <a:t>Brad.Scoggin@wylieisd.net</a:t>
            </a:r>
            <a:r>
              <a:rPr lang="en-US" dirty="0" smtClean="0"/>
              <a:t/>
            </a:r>
            <a:br>
              <a:rPr lang="en-US" dirty="0" smtClean="0"/>
            </a:br>
            <a:r>
              <a:rPr lang="en-US" dirty="0" smtClean="0"/>
              <a:t/>
            </a:r>
            <a:br>
              <a:rPr lang="en-US" dirty="0" smtClean="0"/>
            </a:br>
            <a:r>
              <a:rPr lang="en-US" dirty="0" smtClean="0"/>
              <a:t/>
            </a:r>
            <a:br>
              <a:rPr lang="en-US" dirty="0" smtClean="0"/>
            </a:br>
            <a:r>
              <a:rPr lang="en-US" dirty="0" smtClean="0">
                <a:hlinkClick r:id="rId3"/>
              </a:rPr>
              <a:t>Kimberly.Campbell@wylieisd.net</a:t>
            </a:r>
            <a:r>
              <a:rPr lang="en-US" dirty="0"/>
              <a:t/>
            </a:r>
            <a:br>
              <a:rPr lang="en-US" dirty="0"/>
            </a:br>
            <a:r>
              <a:rPr lang="en-US" dirty="0" smtClean="0"/>
              <a:t/>
            </a:r>
            <a:br>
              <a:rPr lang="en-US" dirty="0" smtClean="0"/>
            </a:br>
            <a:r>
              <a:rPr lang="en-US" dirty="0" smtClean="0"/>
              <a:t/>
            </a:r>
            <a:br>
              <a:rPr lang="en-US" dirty="0" smtClean="0"/>
            </a:br>
            <a:endParaRPr lang="en-US" dirty="0"/>
          </a:p>
        </p:txBody>
      </p:sp>
      <p:pic>
        <p:nvPicPr>
          <p:cNvPr id="9" name="Content Placeholder 8" descr="http://www.besd53.org/cms/lib06/IL01904477/Centricity/Domain/80/cross-country-logo.jpg"/>
          <p:cNvPicPr>
            <a:picLocks noGrp="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7067550" y="1335231"/>
            <a:ext cx="4286250" cy="2857500"/>
          </a:xfrm>
          <a:prstGeom prst="rect">
            <a:avLst/>
          </a:prstGeom>
          <a:noFill/>
          <a:ln>
            <a:noFill/>
          </a:ln>
        </p:spPr>
      </p:pic>
      <p:sp>
        <p:nvSpPr>
          <p:cNvPr id="10" name="Rectangle 9"/>
          <p:cNvSpPr/>
          <p:nvPr/>
        </p:nvSpPr>
        <p:spPr>
          <a:xfrm>
            <a:off x="7273636" y="4395355"/>
            <a:ext cx="4080164" cy="207818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000" dirty="0" smtClean="0"/>
              <a:t>AHMO Cross Country</a:t>
            </a:r>
          </a:p>
          <a:p>
            <a:pPr algn="ctr"/>
            <a:r>
              <a:rPr lang="en-US" sz="4000" dirty="0" smtClean="0"/>
              <a:t>Team </a:t>
            </a:r>
            <a:endParaRPr lang="en-US" sz="4000" dirty="0"/>
          </a:p>
        </p:txBody>
      </p:sp>
      <p:sp>
        <p:nvSpPr>
          <p:cNvPr id="2" name="TextBox 1"/>
          <p:cNvSpPr txBox="1"/>
          <p:nvPr/>
        </p:nvSpPr>
        <p:spPr>
          <a:xfrm>
            <a:off x="415636" y="1335231"/>
            <a:ext cx="5723907" cy="584775"/>
          </a:xfrm>
          <a:prstGeom prst="rect">
            <a:avLst/>
          </a:prstGeom>
          <a:noFill/>
        </p:spPr>
        <p:txBody>
          <a:bodyPr wrap="square" rtlCol="0">
            <a:spAutoFit/>
          </a:bodyPr>
          <a:lstStyle/>
          <a:p>
            <a:r>
              <a:rPr lang="en-US" sz="3200" b="1" dirty="0" smtClean="0"/>
              <a:t>Email or call with any questions</a:t>
            </a:r>
            <a:endParaRPr lang="en-US" sz="3200" b="1" dirty="0"/>
          </a:p>
        </p:txBody>
      </p:sp>
    </p:spTree>
    <p:extLst>
      <p:ext uri="{BB962C8B-B14F-4D97-AF65-F5344CB8AC3E}">
        <p14:creationId xmlns:p14="http://schemas.microsoft.com/office/powerpoint/2010/main" val="3798788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435</TotalTime>
  <Words>525</Words>
  <Application>Microsoft Office PowerPoint</Application>
  <PresentationFormat>Widescreen</PresentationFormat>
  <Paragraphs>93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2015 Goal:  Win the Class 5A State Championship!</vt:lpstr>
      <vt:lpstr>Commitment by Definition</vt:lpstr>
      <vt:lpstr>Hydration</vt:lpstr>
      <vt:lpstr>Nutrition and Hydration Facts:</vt:lpstr>
      <vt:lpstr>PowerPoint Presentation</vt:lpstr>
      <vt:lpstr>Mental Aspects of Cross Country Running</vt:lpstr>
      <vt:lpstr>2015 Cross Country Schedule</vt:lpstr>
      <vt:lpstr>Wylie Pirate Cross Country Expectations: </vt:lpstr>
      <vt:lpstr>Brad.Scoggin@wylieisd.net   Kimberly.Campbell@wylieisd.net   </vt:lpstr>
    </vt:vector>
  </TitlesOfParts>
  <Company>Wylie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AHMO Cross Country</dc:title>
  <dc:creator>Scoggin, Brad</dc:creator>
  <cp:lastModifiedBy>Campbell, Kimberly</cp:lastModifiedBy>
  <cp:revision>61</cp:revision>
  <dcterms:created xsi:type="dcterms:W3CDTF">2015-05-05T20:10:32Z</dcterms:created>
  <dcterms:modified xsi:type="dcterms:W3CDTF">2015-08-14T15:15:29Z</dcterms:modified>
</cp:coreProperties>
</file>